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9D6EF-65F9-4BDB-A1DC-206121EDA6F3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31FF3-9C2C-4A4A-B036-1B73AF910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38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aperBackingColor.jpg"/>
          <p:cNvPicPr>
            <a:picLocks noChangeAspect="1"/>
          </p:cNvPicPr>
          <p:nvPr/>
        </p:nvPicPr>
        <p:blipFill>
          <a:blip r:embed="rId2"/>
          <a:srcRect l="469" t="13915"/>
          <a:stretch>
            <a:fillRect/>
          </a:stretch>
        </p:blipFill>
        <p:spPr>
          <a:xfrm>
            <a:off x="1613903" y="699248"/>
            <a:ext cx="5916194" cy="3837694"/>
          </a:xfrm>
          <a:prstGeom prst="rect">
            <a:avLst/>
          </a:prstGeom>
          <a:solidFill>
            <a:srgbClr val="FFFFFF">
              <a:shade val="85000"/>
            </a:srgbClr>
          </a:solidFill>
          <a:ln w="22225" cap="sq">
            <a:solidFill>
              <a:srgbClr val="FDFDFD"/>
            </a:solidFill>
            <a:miter lim="800000"/>
          </a:ln>
          <a:effectLst>
            <a:outerShdw blurRad="57150" dist="37500" dir="7560000" sy="98000" kx="80000" ky="63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1143000"/>
            <a:ext cx="5724862" cy="184696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69" y="2994212"/>
            <a:ext cx="5724862" cy="1007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90000"/>
              <a:buFont typeface="Wingdings" pitchFamily="2" charset="2"/>
              <a:buNone/>
              <a:defRPr sz="2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363" y="1143000"/>
            <a:ext cx="3807662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199" y="605118"/>
            <a:ext cx="3776472" cy="556549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363" y="2618815"/>
            <a:ext cx="3807662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pictureCaptionBacking.png"/>
          <p:cNvPicPr>
            <a:picLocks noChangeAspect="1"/>
          </p:cNvPicPr>
          <p:nvPr/>
        </p:nvPicPr>
        <p:blipFill>
          <a:blip r:embed="rId2"/>
          <a:srcRect l="52272" t="8889" r="5152" b="16566"/>
          <a:stretch>
            <a:fillRect/>
          </a:stretch>
        </p:blipFill>
        <p:spPr>
          <a:xfrm>
            <a:off x="4594412" y="663388"/>
            <a:ext cx="3893127" cy="511232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25487" y="1143000"/>
            <a:ext cx="3792537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487" y="2618815"/>
            <a:ext cx="3792537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29938" y="864971"/>
            <a:ext cx="3422075" cy="47091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487" y="462896"/>
            <a:ext cx="7718425" cy="828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9" y="1598613"/>
            <a:ext cx="7718424" cy="45720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685801"/>
            <a:ext cx="1066800" cy="5484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8" y="685757"/>
            <a:ext cx="6437312" cy="548222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hotoBacking-r.png"/>
          <p:cNvPicPr>
            <a:picLocks noChangeAspect="1"/>
          </p:cNvPicPr>
          <p:nvPr/>
        </p:nvPicPr>
        <p:blipFill>
          <a:blip r:embed="rId2"/>
          <a:srcRect l="17353" t="9412" r="17500" b="32353"/>
          <a:stretch>
            <a:fillRect/>
          </a:stretch>
        </p:blipFill>
        <p:spPr>
          <a:xfrm>
            <a:off x="1586753" y="645459"/>
            <a:ext cx="5957047" cy="39937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6BE1EF4-31ED-45C2-AC47-F2718A41336B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435" y="4953000"/>
            <a:ext cx="8095130" cy="8572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4435" y="5791200"/>
            <a:ext cx="8095130" cy="50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764792" y="804672"/>
            <a:ext cx="5638800" cy="365760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818" y="2514600"/>
            <a:ext cx="8162365" cy="914400"/>
          </a:xfrm>
        </p:spPr>
        <p:txBody>
          <a:bodyPr anchor="b" anchorCtr="0"/>
          <a:lstStyle>
            <a:lvl1pPr algn="ctr">
              <a:defRPr sz="5400" b="0" cap="none" baseline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818" y="3429000"/>
            <a:ext cx="8162365" cy="7010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A6BE1EF4-31ED-45C2-AC47-F2718A41336B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98613"/>
            <a:ext cx="3773488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900" y="2174875"/>
            <a:ext cx="3773488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98613"/>
            <a:ext cx="3776472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776472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4170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6141" y="314979"/>
            <a:ext cx="7691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141" y="1586753"/>
            <a:ext cx="7691719" cy="4571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6BE1EF4-31ED-45C2-AC47-F2718A41336B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400"/>
        </a:spcBef>
        <a:buSzPct val="90000"/>
        <a:buFont typeface="Wingdings" pitchFamily="2" charset="2"/>
        <a:buChar char="v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63650" indent="-34925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33655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946275" indent="-346075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v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1143000"/>
            <a:ext cx="5724862" cy="2580606"/>
          </a:xfrm>
        </p:spPr>
        <p:txBody>
          <a:bodyPr/>
          <a:lstStyle/>
          <a:p>
            <a:r>
              <a:rPr lang="en-US" dirty="0" smtClean="0"/>
              <a:t>Progressive Movement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1890  - 1920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109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u="sng" dirty="0">
                <a:solidFill>
                  <a:schemeClr val="accent1">
                    <a:lumMod val="50000"/>
                  </a:schemeClr>
                </a:solidFill>
              </a:rPr>
              <a:t>Progressive Voting Reforms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The Primary System </a:t>
            </a:r>
            <a:r>
              <a:rPr lang="en-US" dirty="0"/>
              <a:t>– </a:t>
            </a:r>
            <a:r>
              <a:rPr lang="en-US" i="1" dirty="0"/>
              <a:t>Instead of allowing party leaders to pick their candidates, an election in which voters can choose their candidates is held. </a:t>
            </a:r>
          </a:p>
          <a:p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The Recall </a:t>
            </a:r>
            <a:r>
              <a:rPr lang="en-US" dirty="0"/>
              <a:t>– </a:t>
            </a:r>
            <a:r>
              <a:rPr lang="en-US" i="1" dirty="0"/>
              <a:t>a process by which people may vote to remove an elected official from office.</a:t>
            </a:r>
          </a:p>
          <a:p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The Initiative </a:t>
            </a:r>
            <a:r>
              <a:rPr lang="en-US" dirty="0"/>
              <a:t>– </a:t>
            </a:r>
            <a:r>
              <a:rPr lang="en-US" i="1" dirty="0"/>
              <a:t>a process that allows voters to put a bill before the state legislature – without sponsorship by any particular delegate or member. </a:t>
            </a:r>
          </a:p>
          <a:p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The Referendum </a:t>
            </a:r>
            <a:r>
              <a:rPr lang="en-US" dirty="0"/>
              <a:t>– </a:t>
            </a:r>
            <a:r>
              <a:rPr lang="en-US" i="1" dirty="0"/>
              <a:t>a way for the people to vote directly on a new law – or a tax increase.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809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Theodore Roosevelt  Progressive President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/>
              </a:rPr>
              <a:t>“Trust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/>
              </a:rPr>
              <a:t>Busting…”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/>
              </a:rPr>
              <a:t>Roosevelt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Sherman-Antitrust Act</a:t>
            </a:r>
          </a:p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Made it 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illegal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for corporations to gain control of industries by forming 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trusts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Meat Inspection Act &amp; Pure Food and Drug Act</a:t>
            </a: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National Parks 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425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This unit will introduce you to key themes of the Progressive Era, you will examine problems brought on by the industrialization, increase in immigration and growth of cities. </a:t>
            </a:r>
          </a:p>
          <a:p>
            <a:r>
              <a:rPr lang="en-US" dirty="0" smtClean="0"/>
              <a:t>You will first look at the problems of the Progressive Era and by the end of the unit answer the following questions: 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What is Progressivism?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What started Progressivism?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What were the Progressive movements?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143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Problems of the Progressive Era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2458770"/>
              </p:ext>
            </p:extLst>
          </p:nvPr>
        </p:nvGraphicFramePr>
        <p:xfrm>
          <a:off x="725488" y="1587500"/>
          <a:ext cx="7693026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6513"/>
                <a:gridCol w="384651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Political </a:t>
                      </a:r>
                    </a:p>
                    <a:p>
                      <a:r>
                        <a:rPr lang="en-US" dirty="0" smtClean="0"/>
                        <a:t>Spoil system</a:t>
                      </a:r>
                    </a:p>
                    <a:p>
                      <a:r>
                        <a:rPr lang="en-US" dirty="0" smtClean="0"/>
                        <a:t>Political machines</a:t>
                      </a:r>
                    </a:p>
                    <a:p>
                      <a:r>
                        <a:rPr lang="en-US" dirty="0" smtClean="0"/>
                        <a:t>Political corruption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Urbanization</a:t>
                      </a:r>
                    </a:p>
                    <a:p>
                      <a:pPr algn="l"/>
                      <a:r>
                        <a:rPr lang="en-US" dirty="0" smtClean="0"/>
                        <a:t>Immigration</a:t>
                      </a:r>
                    </a:p>
                    <a:p>
                      <a:pPr algn="l"/>
                      <a:r>
                        <a:rPr lang="en-US" dirty="0" smtClean="0"/>
                        <a:t>Crowded living condition</a:t>
                      </a:r>
                    </a:p>
                    <a:p>
                      <a:pPr algn="l"/>
                      <a:r>
                        <a:rPr lang="en-US" dirty="0" smtClean="0"/>
                        <a:t>Tenements </a:t>
                      </a:r>
                    </a:p>
                    <a:p>
                      <a:pPr algn="l"/>
                      <a:r>
                        <a:rPr lang="en-US" dirty="0" smtClean="0"/>
                        <a:t>Discrimination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Industrialization/Economics</a:t>
                      </a:r>
                    </a:p>
                    <a:p>
                      <a:pPr algn="l"/>
                      <a:r>
                        <a:rPr lang="en-US" dirty="0" smtClean="0"/>
                        <a:t>Trusts</a:t>
                      </a:r>
                      <a:r>
                        <a:rPr lang="en-US" baseline="0" dirty="0" smtClean="0"/>
                        <a:t> &amp; monopolies</a:t>
                      </a:r>
                    </a:p>
                    <a:p>
                      <a:pPr algn="l"/>
                      <a:r>
                        <a:rPr lang="en-US" baseline="0" dirty="0" smtClean="0"/>
                        <a:t>Unscrupulous business practice</a:t>
                      </a:r>
                    </a:p>
                    <a:p>
                      <a:pPr algn="l"/>
                      <a:r>
                        <a:rPr lang="en-US" baseline="0" dirty="0" smtClean="0"/>
                        <a:t>Unsafe working conditions</a:t>
                      </a:r>
                    </a:p>
                    <a:p>
                      <a:pPr algn="l"/>
                      <a:r>
                        <a:rPr lang="en-US" baseline="0" dirty="0" smtClean="0"/>
                        <a:t>Low wages, long hours.</a:t>
                      </a:r>
                    </a:p>
                    <a:p>
                      <a:pPr algn="l"/>
                      <a:r>
                        <a:rPr lang="en-US" baseline="0" dirty="0" smtClean="0"/>
                        <a:t>Child labor</a:t>
                      </a:r>
                      <a:endParaRPr lang="en-US" dirty="0" smtClean="0"/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Social / Moral</a:t>
                      </a:r>
                    </a:p>
                    <a:p>
                      <a:pPr algn="l"/>
                      <a:r>
                        <a:rPr lang="en-US" dirty="0" smtClean="0"/>
                        <a:t>Crowded living conditions</a:t>
                      </a:r>
                    </a:p>
                    <a:p>
                      <a:pPr algn="l"/>
                      <a:r>
                        <a:rPr lang="en-US" dirty="0" smtClean="0"/>
                        <a:t>Child labor</a:t>
                      </a:r>
                    </a:p>
                    <a:p>
                      <a:pPr algn="l"/>
                      <a:r>
                        <a:rPr lang="en-US" dirty="0" smtClean="0"/>
                        <a:t>Voting inequalities </a:t>
                      </a:r>
                    </a:p>
                    <a:p>
                      <a:pPr algn="l"/>
                      <a:r>
                        <a:rPr lang="en-US" dirty="0" smtClean="0"/>
                        <a:t>Alcoholism</a:t>
                      </a:r>
                    </a:p>
                    <a:p>
                      <a:pPr algn="l"/>
                      <a:r>
                        <a:rPr lang="en-US" dirty="0" smtClean="0"/>
                        <a:t> 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0091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Muckerakering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accent4">
                    <a:lumMod val="75000"/>
                  </a:schemeClr>
                </a:solidFill>
                <a:ea typeface="ＭＳ Ｐゴシック" panose="020B0600070205080204" pitchFamily="34" charset="-128"/>
              </a:rPr>
              <a:t>The exposing or revealing of corruption in the government or private business to the </a:t>
            </a:r>
            <a:r>
              <a:rPr lang="en-US" altLang="en-US" dirty="0" smtClean="0">
                <a:solidFill>
                  <a:schemeClr val="accent4">
                    <a:lumMod val="75000"/>
                  </a:schemeClr>
                </a:solidFill>
                <a:ea typeface="ＭＳ Ｐゴシック" panose="020B0600070205080204" pitchFamily="34" charset="-128"/>
              </a:rPr>
              <a:t>public. People brought to light the dirt and corruption of society. </a:t>
            </a:r>
            <a:endParaRPr lang="en-US" altLang="en-US" dirty="0">
              <a:solidFill>
                <a:schemeClr val="accent4">
                  <a:lumMod val="75000"/>
                </a:schemeClr>
              </a:solidFill>
              <a:ea typeface="ＭＳ Ｐゴシック" panose="020B0600070205080204" pitchFamily="34" charset="-128"/>
            </a:endParaRP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743201"/>
            <a:ext cx="2971800" cy="32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2693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9900" y="314979"/>
            <a:ext cx="7691719" cy="980421"/>
          </a:xfrm>
        </p:spPr>
        <p:txBody>
          <a:bodyPr/>
          <a:lstStyle/>
          <a:p>
            <a:r>
              <a:rPr lang="en-US" sz="2800" dirty="0" smtClean="0"/>
              <a:t>People of the Progressive Era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Thomas Nast        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</a:rPr>
              <a:t>Political Cartoonist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altLang="en-US" b="1" dirty="0">
                <a:latin typeface="Calibri" panose="020F0502020204030204" pitchFamily="34" charset="0"/>
              </a:rPr>
              <a:t>For Nast, Tweed personified </a:t>
            </a:r>
            <a:r>
              <a:rPr lang="en-US" altLang="en-US" b="1" dirty="0" smtClean="0">
                <a:latin typeface="Calibri" panose="020F0502020204030204" pitchFamily="34" charset="0"/>
              </a:rPr>
              <a:t>two</a:t>
            </a:r>
          </a:p>
          <a:p>
            <a:pPr marL="0" indent="0">
              <a:buNone/>
            </a:pPr>
            <a:r>
              <a:rPr lang="en-US" altLang="en-US" b="1" dirty="0" smtClean="0">
                <a:latin typeface="Calibri" panose="020F0502020204030204" pitchFamily="34" charset="0"/>
              </a:rPr>
              <a:t> </a:t>
            </a:r>
            <a:r>
              <a:rPr lang="en-US" altLang="en-US" b="1" dirty="0">
                <a:latin typeface="Calibri" panose="020F0502020204030204" pitchFamily="34" charset="0"/>
              </a:rPr>
              <a:t>great evils afflicting American society </a:t>
            </a:r>
            <a:r>
              <a:rPr lang="en-US" altLang="en-US" b="1" dirty="0" smtClean="0">
                <a:latin typeface="Calibri" panose="020F0502020204030204" pitchFamily="34" charset="0"/>
              </a:rPr>
              <a:t>after</a:t>
            </a:r>
          </a:p>
          <a:p>
            <a:pPr marL="0" indent="0">
              <a:buNone/>
            </a:pPr>
            <a:r>
              <a:rPr lang="en-US" altLang="en-US" b="1" dirty="0" smtClean="0">
                <a:latin typeface="Calibri" panose="020F0502020204030204" pitchFamily="34" charset="0"/>
              </a:rPr>
              <a:t> </a:t>
            </a:r>
            <a:r>
              <a:rPr lang="en-US" altLang="en-US" b="1" dirty="0">
                <a:latin typeface="Calibri" panose="020F0502020204030204" pitchFamily="34" charset="0"/>
              </a:rPr>
              <a:t>the Civil War: corruption and greed</a:t>
            </a:r>
          </a:p>
          <a:p>
            <a:r>
              <a:rPr lang="en-US" dirty="0" smtClean="0"/>
              <a:t>  Upton Sinclair         </a:t>
            </a:r>
            <a:r>
              <a:rPr lang="en-US" i="1" u="sng" dirty="0" smtClean="0">
                <a:solidFill>
                  <a:schemeClr val="accent2">
                    <a:lumMod val="75000"/>
                  </a:schemeClr>
                </a:solidFill>
              </a:rPr>
              <a:t>The Jungle</a:t>
            </a:r>
            <a:r>
              <a:rPr lang="en-US" dirty="0" smtClean="0"/>
              <a:t>               </a:t>
            </a:r>
            <a:endParaRPr lang="en-US" dirty="0"/>
          </a:p>
          <a:p>
            <a:pPr marL="0" indent="0">
              <a:buNone/>
            </a:pPr>
            <a:r>
              <a:rPr lang="en-US" b="1" dirty="0" smtClean="0">
                <a:latin typeface="Calibri" panose="020F0502020204030204" pitchFamily="34" charset="0"/>
              </a:rPr>
              <a:t>   Exposed the filth of the meat packing</a:t>
            </a:r>
          </a:p>
          <a:p>
            <a:pPr marL="0" indent="0">
              <a:buNone/>
            </a:pPr>
            <a:r>
              <a:rPr lang="en-US" b="1" dirty="0" smtClean="0">
                <a:latin typeface="Calibri" panose="020F0502020204030204" pitchFamily="34" charset="0"/>
              </a:rPr>
              <a:t>Industry.                                         </a:t>
            </a:r>
            <a:endParaRPr lang="en-US" b="1" dirty="0">
              <a:latin typeface="Calibri" panose="020F0502020204030204" pitchFamily="34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767" y="4426762"/>
            <a:ext cx="1183435" cy="1731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&quot;The Brains,&quot; Harper's Weekly p.992 October 12, 187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46" y="2068765"/>
            <a:ext cx="1508356" cy="1739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76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Women of the Progressive Era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Ida Tarbell                          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A. </a:t>
            </a:r>
            <a:r>
              <a:rPr lang="el-GR" altLang="en-US" sz="2100" dirty="0" smtClean="0"/>
              <a:t>Tarbell </a:t>
            </a:r>
            <a:r>
              <a:rPr lang="el-GR" altLang="en-US" sz="2100" dirty="0"/>
              <a:t>exposé of </a:t>
            </a:r>
            <a:r>
              <a:rPr lang="en-US" altLang="en-US" sz="2100" dirty="0"/>
              <a:t> </a:t>
            </a:r>
            <a:r>
              <a:rPr lang="en-US" altLang="en-US" sz="2100" dirty="0" smtClean="0"/>
              <a:t>               			 		 </a:t>
            </a:r>
            <a:r>
              <a:rPr lang="el-GR" altLang="en-US" sz="2100" dirty="0" smtClean="0"/>
              <a:t>Rockefeller’s </a:t>
            </a:r>
            <a:r>
              <a:rPr lang="el-GR" altLang="en-US" sz="2100" dirty="0">
                <a:solidFill>
                  <a:srgbClr val="CC0000"/>
                </a:solidFill>
              </a:rPr>
              <a:t>unethical </a:t>
            </a:r>
            <a:r>
              <a:rPr lang="en-US" altLang="en-US" sz="2100" dirty="0" smtClean="0">
                <a:solidFill>
                  <a:srgbClr val="CC0000"/>
                </a:solidFill>
              </a:rPr>
              <a:t>              					</a:t>
            </a:r>
            <a:r>
              <a:rPr lang="en-US" altLang="en-US" sz="2100" dirty="0" smtClean="0"/>
              <a:t>tactics, in the oil industry.</a:t>
            </a:r>
            <a:endParaRPr lang="en-US" dirty="0" smtClean="0"/>
          </a:p>
          <a:p>
            <a:r>
              <a:rPr lang="en-US" dirty="0" smtClean="0"/>
              <a:t>Carrie Nation                      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B.</a:t>
            </a:r>
            <a:r>
              <a:rPr lang="en-US" dirty="0" smtClean="0"/>
              <a:t>  </a:t>
            </a:r>
            <a:r>
              <a:rPr lang="en-US" sz="2000" dirty="0" smtClean="0"/>
              <a:t>Temperance  Movement                              														       </a:t>
            </a:r>
            <a:r>
              <a:rPr lang="en-US" dirty="0" smtClean="0"/>
              <a:t>     </a:t>
            </a:r>
          </a:p>
          <a:p>
            <a:r>
              <a:rPr lang="en-US" dirty="0" smtClean="0"/>
              <a:t>Susan B Anthony		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C. </a:t>
            </a:r>
            <a:r>
              <a:rPr lang="en-US" sz="2000" dirty="0" smtClean="0"/>
              <a:t>Women’s suffrage 						         leader</a:t>
            </a:r>
            <a:r>
              <a:rPr lang="en-US" dirty="0" smtClean="0"/>
              <a:t>		</a:t>
            </a:r>
          </a:p>
          <a:p>
            <a:endParaRPr lang="en-US" sz="2000" dirty="0"/>
          </a:p>
          <a:p>
            <a:r>
              <a:rPr lang="en-US" dirty="0" smtClean="0"/>
              <a:t>Jane Addams                       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</a:t>
            </a:r>
            <a:r>
              <a:rPr lang="en-US" dirty="0" smtClean="0"/>
              <a:t>. </a:t>
            </a:r>
            <a:r>
              <a:rPr lang="en-US" sz="2000" dirty="0" smtClean="0"/>
              <a:t>Settlement Houses            					</a:t>
            </a:r>
            <a:r>
              <a:rPr lang="en-US" sz="2000" dirty="0"/>
              <a:t> </a:t>
            </a:r>
            <a:r>
              <a:rPr lang="en-US" sz="2000" dirty="0" smtClean="0"/>
              <a:t>              “Hull House”</a:t>
            </a:r>
          </a:p>
        </p:txBody>
      </p:sp>
    </p:spTree>
    <p:extLst>
      <p:ext uri="{BB962C8B-B14F-4D97-AF65-F5344CB8AC3E}">
        <p14:creationId xmlns:p14="http://schemas.microsoft.com/office/powerpoint/2010/main" val="1008230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Progressive African Americans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Booker T. Washington, Founder of Tuskegee </a:t>
            </a:r>
            <a:r>
              <a:rPr lang="en-US" dirty="0" smtClean="0"/>
              <a:t>   </a:t>
            </a:r>
            <a:r>
              <a:rPr lang="en-US" dirty="0"/>
              <a:t>Industrial </a:t>
            </a:r>
            <a:r>
              <a:rPr lang="en-US" dirty="0" smtClean="0"/>
              <a:t>Agricultural </a:t>
            </a:r>
            <a:r>
              <a:rPr lang="en-US" dirty="0"/>
              <a:t>Training</a:t>
            </a:r>
          </a:p>
          <a:p>
            <a:endParaRPr lang="en-US" dirty="0"/>
          </a:p>
        </p:txBody>
      </p:sp>
      <p:pic>
        <p:nvPicPr>
          <p:cNvPr id="4" name="Content Placeholder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999" y="2640403"/>
            <a:ext cx="2213295" cy="2911312"/>
          </a:xfrm>
          <a:prstGeom prst="rect">
            <a:avLst/>
          </a:prstGeom>
        </p:spPr>
      </p:pic>
      <p:pic>
        <p:nvPicPr>
          <p:cNvPr id="5" name="Content Placeholder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07" y="2519788"/>
            <a:ext cx="4649788" cy="3638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227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Progressive African Americans   cont.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                       W.E.B. DuBois          </a:t>
            </a: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The National Association for the Advancement of Colored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People     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NAACP</a:t>
            </a:r>
          </a:p>
          <a:p>
            <a:pPr marL="0" indent="0">
              <a:buNone/>
            </a:pPr>
            <a:endParaRPr lang="en-US" b="1" i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595" y="3239406"/>
            <a:ext cx="3433665" cy="2837543"/>
          </a:xfrm>
          <a:prstGeom prst="rect">
            <a:avLst/>
          </a:prstGeom>
        </p:spPr>
      </p:pic>
      <p:pic>
        <p:nvPicPr>
          <p:cNvPr id="5" name="Content Placeholder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41" y="3134507"/>
            <a:ext cx="2844187" cy="3375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894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Problems faced by African Americans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Jim Crow Laws       -   allowed  racial segregation</a:t>
            </a:r>
          </a:p>
          <a:p>
            <a:r>
              <a:rPr lang="en-US" dirty="0" smtClean="0"/>
              <a:t>Discrimination          -  unequal opportunities in      				      housing, work, and education  </a:t>
            </a:r>
          </a:p>
          <a:p>
            <a:r>
              <a:rPr lang="en-US" dirty="0" smtClean="0"/>
              <a:t>Voting Issues            - poll tax, literacy tests,                					grandfather clause</a:t>
            </a:r>
          </a:p>
          <a:p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Plessy v. Ferguson        </a:t>
            </a:r>
          </a:p>
          <a:p>
            <a:pPr marL="0" indent="0">
              <a:buNone/>
            </a:pPr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       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</a:rPr>
              <a:t>Separate but equal was legal.  </a:t>
            </a:r>
            <a:endParaRPr lang="en-US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image https://classconnection.s3.amazonaws.com/931/flashcards/1273931/jpg/thumbnailca00outd1330712900325.jpg for term side of car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59547"/>
            <a:ext cx="2363263" cy="189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3240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Venture">
  <a:themeElements>
    <a:clrScheme name="Venture">
      <a:dk1>
        <a:sysClr val="windowText" lastClr="000000"/>
      </a:dk1>
      <a:lt1>
        <a:sysClr val="window" lastClr="FFFFFF"/>
      </a:lt1>
      <a:dk2>
        <a:srgbClr val="738450"/>
      </a:dk2>
      <a:lt2>
        <a:srgbClr val="E8E9D1"/>
      </a:lt2>
      <a:accent1>
        <a:srgbClr val="9EB060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929547"/>
      </a:hlink>
      <a:folHlink>
        <a:srgbClr val="56633C"/>
      </a:folHlink>
    </a:clrScheme>
    <a:fontScheme name="Venture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Ven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76200" dist="25400" dir="13500000">
              <a:srgbClr val="4B4B4B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shade val="10000"/>
                <a:alpha val="30000"/>
                <a:satMod val="60000"/>
              </a:schemeClr>
              <a:schemeClr val="phClr">
                <a:tint val="20000"/>
                <a:alpha val="5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Venture.thmx</Template>
  <TotalTime>98</TotalTime>
  <Words>390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ＭＳ Ｐゴシック</vt:lpstr>
      <vt:lpstr>Calibri</vt:lpstr>
      <vt:lpstr>Calisto MT</vt:lpstr>
      <vt:lpstr>Comic Sans MS</vt:lpstr>
      <vt:lpstr>Cooper Black</vt:lpstr>
      <vt:lpstr>Wingdings</vt:lpstr>
      <vt:lpstr>Venture</vt:lpstr>
      <vt:lpstr>Progressive Movement </vt:lpstr>
      <vt:lpstr>Overview</vt:lpstr>
      <vt:lpstr>Problems of the Progressive Era</vt:lpstr>
      <vt:lpstr>Muckerakering</vt:lpstr>
      <vt:lpstr>People of the Progressive Era</vt:lpstr>
      <vt:lpstr>Women of the Progressive Era</vt:lpstr>
      <vt:lpstr>Progressive African Americans  </vt:lpstr>
      <vt:lpstr>Progressive African Americans   cont. </vt:lpstr>
      <vt:lpstr>Problems faced by African Americans</vt:lpstr>
      <vt:lpstr>Progressive Voting Reforms</vt:lpstr>
      <vt:lpstr>Theodore Roosevelt  Progressive President</vt:lpstr>
    </vt:vector>
  </TitlesOfParts>
  <Company>Princess Anne Middle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Progressive Movement</dc:title>
  <dc:creator>Vickie Dean</dc:creator>
  <cp:lastModifiedBy>Vickie J. Dean</cp:lastModifiedBy>
  <cp:revision>14</cp:revision>
  <cp:lastPrinted>2015-01-12T13:42:05Z</cp:lastPrinted>
  <dcterms:created xsi:type="dcterms:W3CDTF">2015-01-04T20:01:25Z</dcterms:created>
  <dcterms:modified xsi:type="dcterms:W3CDTF">2016-02-01T18:28:30Z</dcterms:modified>
</cp:coreProperties>
</file>